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  <p:sldMasterId id="2147483663" r:id="rId2"/>
  </p:sldMasterIdLst>
  <p:notesMasterIdLst>
    <p:notesMasterId r:id="rId15"/>
  </p:notesMasterIdLst>
  <p:sldIdLst>
    <p:sldId id="256" r:id="rId3"/>
    <p:sldId id="259" r:id="rId4"/>
    <p:sldId id="291" r:id="rId5"/>
    <p:sldId id="292" r:id="rId6"/>
    <p:sldId id="265" r:id="rId7"/>
    <p:sldId id="267" r:id="rId8"/>
    <p:sldId id="269" r:id="rId9"/>
    <p:sldId id="277" r:id="rId10"/>
    <p:sldId id="294" r:id="rId11"/>
    <p:sldId id="284" r:id="rId12"/>
    <p:sldId id="287" r:id="rId13"/>
    <p:sldId id="288" r:id="rId14"/>
  </p:sldIdLst>
  <p:sldSz cx="12192000" cy="6858000"/>
  <p:notesSz cx="7315200" cy="96012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orbel" panose="020B0503020204020204" pitchFamily="34" charset="0"/>
      <p:regular r:id="rId20"/>
      <p:bold r:id="rId21"/>
      <p:italic r:id="rId22"/>
      <p:boldItalic r:id="rId23"/>
    </p:embeddedFont>
    <p:embeddedFont>
      <p:font typeface="Verdana" panose="020B060403050404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169920" cy="481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143587" y="0"/>
            <a:ext cx="3169920" cy="4817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119474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openscience/pdf/realising_the_european_open_science_cloud_2016.pdf#view=fit&amp;pagemode=non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300"/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300">
                <a:solidFill>
                  <a:schemeClr val="dk1"/>
                </a:solidFill>
              </a:rPr>
              <a:t>1</a:t>
            </a:fld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81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5" name="Google Shape;355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5234391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32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5" name="Google Shape;375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808285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3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1" name="Google Shape;381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84055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4:notes"/>
          <p:cNvSpPr txBox="1">
            <a:spLocks noGrp="1"/>
          </p:cNvSpPr>
          <p:nvPr>
            <p:ph type="body" idx="1"/>
          </p:nvPr>
        </p:nvSpPr>
        <p:spPr>
          <a:xfrm>
            <a:off x="732367" y="5052153"/>
            <a:ext cx="5858933" cy="41335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825" tIns="50875" rIns="101825" bIns="50875" anchor="t" anchorCtr="0">
            <a:noAutofit/>
          </a:bodyPr>
          <a:lstStyle/>
          <a:p>
            <a:pPr marL="80551" lvl="0" indent="0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From EOSC High Level Expert Group, Oct 2016:</a:t>
            </a:r>
            <a:br>
              <a:rPr lang="en-GB" sz="1300">
                <a:latin typeface="Corbel"/>
                <a:ea typeface="Corbel"/>
                <a:cs typeface="Corbel"/>
                <a:sym typeface="Corbel"/>
              </a:rPr>
            </a:br>
            <a:endParaRPr sz="1300">
              <a:latin typeface="Corbel"/>
              <a:ea typeface="Corbel"/>
              <a:cs typeface="Corbel"/>
              <a:sym typeface="Corbel"/>
            </a:endParaRPr>
          </a:p>
          <a:p>
            <a:pPr marL="483306" lvl="0" indent="-402755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“There is an alarming shortage of data experts both globally and in the European Union”  </a:t>
            </a:r>
            <a:endParaRPr/>
          </a:p>
          <a:p>
            <a:pPr marL="483306" lvl="0" indent="-402755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“The lack of core intermediary expertise has created a chasm between e-infrastructure providers and scientific domain specialists”</a:t>
            </a:r>
            <a:endParaRPr/>
          </a:p>
          <a:p>
            <a:pPr marL="483306" lvl="0" indent="-402755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“Core data experts need to be trained and their career perspective significantly improved”</a:t>
            </a:r>
            <a:endParaRPr/>
          </a:p>
          <a:p>
            <a:pPr marL="483306" lvl="0" indent="-402755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“I3: Fund a concerted effort to develop core data expertise in Europe”</a:t>
            </a:r>
            <a:endParaRPr/>
          </a:p>
          <a:p>
            <a:pPr marL="80551" lvl="0" indent="0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endParaRPr sz="1300">
              <a:latin typeface="Corbel"/>
              <a:ea typeface="Corbel"/>
              <a:cs typeface="Corbel"/>
              <a:sym typeface="Corbel"/>
            </a:endParaRPr>
          </a:p>
          <a:p>
            <a:pPr marL="483306" lvl="0" indent="-402755" algn="l" rtl="0">
              <a:lnSpc>
                <a:spcPct val="100000"/>
              </a:lnSpc>
              <a:spcBef>
                <a:spcPts val="529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1300" u="sng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https://ec.europa.eu/research/openscience/pdf/realising_the_european_open_science_cloud_2016.pdf#view=fit&amp;pagemode=none</a:t>
            </a:r>
            <a:r>
              <a:rPr lang="en-GB" sz="1300"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8" name="Google Shape;13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511175" y="1311275"/>
            <a:ext cx="6302375" cy="35448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8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81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83528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9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81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" name="Google Shape;1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994526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0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81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4" name="Google Shape;2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48721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:notes"/>
          <p:cNvSpPr txBox="1">
            <a:spLocks noGrp="1"/>
          </p:cNvSpPr>
          <p:nvPr>
            <p:ph type="body" idx="1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483306" lvl="0" indent="-456456" algn="l" rtl="0">
              <a:lnSpc>
                <a:spcPct val="150000"/>
              </a:lnSpc>
              <a:spcBef>
                <a:spcPts val="677"/>
              </a:spcBef>
              <a:spcAft>
                <a:spcPts val="0"/>
              </a:spcAft>
              <a:buClr>
                <a:srgbClr val="002060"/>
              </a:buClr>
              <a:buSzPts val="2800"/>
              <a:buChar char="•"/>
            </a:pPr>
            <a:r>
              <a:rPr lang="en-GB" sz="3000">
                <a:solidFill>
                  <a:srgbClr val="002060"/>
                </a:solidFill>
              </a:rPr>
              <a:t>Focus on stakeholder or data stewardship aspect:</a:t>
            </a:r>
            <a:endParaRPr/>
          </a:p>
          <a:p>
            <a:pPr marL="966612" lvl="1" indent="-429605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Clr>
                <a:srgbClr val="002060"/>
              </a:buClr>
              <a:buSzPts val="2800"/>
              <a:buChar char="–"/>
            </a:pPr>
            <a:r>
              <a:rPr lang="en-GB">
                <a:solidFill>
                  <a:srgbClr val="002060"/>
                </a:solidFill>
              </a:rPr>
              <a:t>Policy and protocol focused</a:t>
            </a:r>
            <a:endParaRPr/>
          </a:p>
          <a:p>
            <a:pPr marL="966612" lvl="1" indent="-429605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Clr>
                <a:srgbClr val="002060"/>
              </a:buClr>
              <a:buSzPts val="2800"/>
              <a:buChar char="–"/>
            </a:pPr>
            <a:r>
              <a:rPr lang="en-GB">
                <a:solidFill>
                  <a:srgbClr val="002060"/>
                </a:solidFill>
              </a:rPr>
              <a:t>Researcher and workflow focused </a:t>
            </a:r>
            <a:endParaRPr/>
          </a:p>
          <a:p>
            <a:pPr marL="966612" lvl="1" indent="-429605" algn="l" rtl="0">
              <a:lnSpc>
                <a:spcPct val="150000"/>
              </a:lnSpc>
              <a:spcBef>
                <a:spcPts val="592"/>
              </a:spcBef>
              <a:spcAft>
                <a:spcPts val="0"/>
              </a:spcAft>
              <a:buClr>
                <a:srgbClr val="002060"/>
              </a:buClr>
              <a:buSzPts val="2800"/>
              <a:buChar char="–"/>
            </a:pPr>
            <a:r>
              <a:rPr lang="en-GB">
                <a:solidFill>
                  <a:srgbClr val="002060"/>
                </a:solidFill>
              </a:rPr>
              <a:t>Infrastructure focused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381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082447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61925" y="787400"/>
            <a:ext cx="6999288" cy="3937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3" name="Google Shape;233;p14:notes"/>
          <p:cNvSpPr txBox="1">
            <a:spLocks noGrp="1"/>
          </p:cNvSpPr>
          <p:nvPr>
            <p:ph type="body" idx="1"/>
          </p:nvPr>
        </p:nvSpPr>
        <p:spPr>
          <a:xfrm>
            <a:off x="732367" y="4986540"/>
            <a:ext cx="5858933" cy="472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825" tIns="50875" rIns="101825" bIns="508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r>
              <a:rPr lang="en-GB" sz="1400"/>
              <a:t>DS is the glue between the 3 stakeholder groups !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400"/>
          </a:p>
        </p:txBody>
      </p:sp>
      <p:sp>
        <p:nvSpPr>
          <p:cNvPr id="234" name="Google Shape;234;p14:notes"/>
          <p:cNvSpPr txBox="1">
            <a:spLocks noGrp="1"/>
          </p:cNvSpPr>
          <p:nvPr>
            <p:ph type="sldNum" idx="12"/>
          </p:nvPr>
        </p:nvSpPr>
        <p:spPr>
          <a:xfrm>
            <a:off x="4148383" y="9971258"/>
            <a:ext cx="3173589" cy="524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1825" tIns="50875" rIns="101825" bIns="5087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35652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2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04" name="Google Shape;30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170259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2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spcFirstLastPara="1" wrap="square" lIns="96625" tIns="48300" rIns="96625" bIns="483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4365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2">
  <p:cSld name="02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768000" y="428399"/>
            <a:ext cx="10656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2800"/>
              <a:buFont typeface="Verdana"/>
              <a:buNone/>
              <a:defRPr sz="2800" b="1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1"/>
          </p:nvPr>
        </p:nvSpPr>
        <p:spPr>
          <a:xfrm>
            <a:off x="768000" y="1143000"/>
            <a:ext cx="10656000" cy="43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830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FF7D00"/>
              </a:buClr>
              <a:buSzPts val="2200"/>
              <a:buFont typeface="Arial"/>
              <a:buChar char="•"/>
              <a:defRPr sz="22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29718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F7D00"/>
              </a:buClr>
              <a:buSzPts val="1080"/>
              <a:buFont typeface="Merriweather Sans"/>
              <a:buChar char="─"/>
              <a:defRPr sz="18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0861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FF7D00"/>
              </a:buClr>
              <a:buSzPts val="1260"/>
              <a:buFont typeface="Arial"/>
              <a:buChar char="•"/>
              <a:defRPr sz="14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7305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FF7D00"/>
              </a:buClr>
              <a:buSzPts val="700"/>
              <a:buFont typeface="Merriweather Sans"/>
              <a:buChar char="─"/>
              <a:defRPr sz="1000" b="0" i="0" u="none" strike="noStrike" cap="none">
                <a:solidFill>
                  <a:srgbClr val="003183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921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2"/>
          </p:nvPr>
        </p:nvSpPr>
        <p:spPr>
          <a:xfrm>
            <a:off x="768000" y="5950801"/>
            <a:ext cx="5952000" cy="360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003183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fbeelding met bijschrift" type="picTx">
  <p:cSld name="PICTURE_WITH_CAPTION_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verticale tekst" type="vertTx">
  <p:cSld name="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e titel en tekst" type="vertTitleAndTx">
  <p:cSld name="VERTICAL_TITLE_AND_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en objec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dia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ekop" type="secHead">
  <p:cSld name="SECTION_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van twee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elijking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leen titel" type="titleOnly">
  <p:cSld name="TITLE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g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oud met bijschrift" type="objTx">
  <p:cSld name="OBJECT_WITH_CAPTION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2585691#.XPYDucgzaU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>
            <a:spLocks noGrp="1"/>
          </p:cNvSpPr>
          <p:nvPr>
            <p:ph type="ctrTitle"/>
          </p:nvPr>
        </p:nvSpPr>
        <p:spPr>
          <a:xfrm>
            <a:off x="1984246" y="946410"/>
            <a:ext cx="8988553" cy="42007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br>
              <a:rPr lang="en-GB" sz="3200" b="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0" dirty="0">
                <a:latin typeface="Calibri"/>
                <a:ea typeface="Calibri"/>
                <a:cs typeface="Calibri"/>
                <a:sym typeface="Calibri"/>
              </a:rPr>
              <a:t>Towards FAIR Data Steward as profession</a:t>
            </a:r>
            <a:br>
              <a:rPr lang="en-GB" sz="3200" b="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3200" b="0" dirty="0">
                <a:latin typeface="Calibri"/>
                <a:ea typeface="Calibri"/>
                <a:cs typeface="Calibri"/>
                <a:sym typeface="Calibri"/>
              </a:rPr>
              <a:t>(in  the Life Sciences)</a:t>
            </a:r>
            <a:endParaRPr sz="32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Open Science Fair, Porto</a:t>
            </a:r>
            <a:endParaRPr sz="2000" b="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en-GB" sz="2000" b="0" dirty="0">
                <a:latin typeface="Calibri"/>
                <a:ea typeface="Calibri"/>
                <a:cs typeface="Calibri"/>
                <a:sym typeface="Calibri"/>
              </a:rPr>
              <a:t>September17, 2019 </a:t>
            </a:r>
            <a:br>
              <a:rPr lang="en-GB" sz="2000" b="0" dirty="0">
                <a:latin typeface="Calibri"/>
                <a:ea typeface="Calibri"/>
                <a:cs typeface="Calibri"/>
                <a:sym typeface="Calibri"/>
              </a:rPr>
            </a:br>
            <a:br>
              <a:rPr lang="en-GB" sz="2000" b="0" dirty="0">
                <a:latin typeface="Calibri"/>
                <a:ea typeface="Calibri"/>
                <a:cs typeface="Calibri"/>
                <a:sym typeface="Calibri"/>
              </a:rPr>
            </a:br>
            <a:r>
              <a:rPr lang="en-GB" sz="2000" b="0" i="1" dirty="0">
                <a:latin typeface="Calibri"/>
                <a:ea typeface="Calibri"/>
                <a:cs typeface="Calibri"/>
                <a:sym typeface="Calibri"/>
              </a:rPr>
              <a:t>Celia van Gelder, Programme Manager DTL Learning/ELIXIR-NL Training</a:t>
            </a:r>
            <a:endParaRPr sz="2000" b="0" i="1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7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7247" y="6310919"/>
            <a:ext cx="1219767" cy="376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342" y="6322479"/>
            <a:ext cx="1382906" cy="307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844539" y="6253115"/>
            <a:ext cx="2166125" cy="4329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40345" y="6218434"/>
            <a:ext cx="1052852" cy="473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31947" y="6056584"/>
            <a:ext cx="1382906" cy="870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7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1439219" y="6229994"/>
            <a:ext cx="1301337" cy="595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7" descr="C:\Users\scholtenss\Dropbox\Salome\WERK\Presentaties\Pictures\zonmw-logo.png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5"/>
          <p:cNvSpPr txBox="1">
            <a:spLocks noGrp="1"/>
          </p:cNvSpPr>
          <p:nvPr>
            <p:ph type="body" idx="1"/>
          </p:nvPr>
        </p:nvSpPr>
        <p:spPr>
          <a:xfrm>
            <a:off x="870856" y="1002673"/>
            <a:ext cx="10798629" cy="576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800" b="1" dirty="0">
                <a:solidFill>
                  <a:srgbClr val="002060"/>
                </a:solidFill>
              </a:rPr>
              <a:t>Training</a:t>
            </a:r>
          </a:p>
          <a:p>
            <a:pPr lvl="1">
              <a:spcBef>
                <a:spcPts val="640"/>
              </a:spcBef>
              <a:buClr>
                <a:srgbClr val="002060"/>
              </a:buClr>
            </a:pPr>
            <a:r>
              <a:rPr lang="en-GB" dirty="0">
                <a:solidFill>
                  <a:srgbClr val="002060"/>
                </a:solidFill>
              </a:rPr>
              <a:t>Identify existing training and map to our KSA/LO matrices</a:t>
            </a:r>
            <a:endParaRPr lang="en-GB" dirty="0"/>
          </a:p>
          <a:p>
            <a:pPr lvl="1">
              <a:spcBef>
                <a:spcPts val="640"/>
              </a:spcBef>
              <a:buClr>
                <a:srgbClr val="002060"/>
              </a:buClr>
            </a:pPr>
            <a:r>
              <a:rPr lang="en-GB" dirty="0">
                <a:solidFill>
                  <a:srgbClr val="002060"/>
                </a:solidFill>
              </a:rPr>
              <a:t>Gap analysis</a:t>
            </a:r>
            <a:endParaRPr lang="en-GB" dirty="0"/>
          </a:p>
          <a:p>
            <a:pPr lvl="1">
              <a:spcBef>
                <a:spcPts val="640"/>
              </a:spcBef>
              <a:buClr>
                <a:srgbClr val="002060"/>
              </a:buClr>
            </a:pPr>
            <a:r>
              <a:rPr lang="en-GB" dirty="0">
                <a:solidFill>
                  <a:srgbClr val="002060"/>
                </a:solidFill>
              </a:rPr>
              <a:t>Develop online tool to navigate through the matrices</a:t>
            </a:r>
            <a:endParaRPr lang="en-GB" dirty="0"/>
          </a:p>
          <a:p>
            <a:pPr lvl="2" indent="-406400">
              <a:spcBef>
                <a:spcPts val="640"/>
              </a:spcBef>
              <a:buClr>
                <a:srgbClr val="002060"/>
              </a:buClr>
              <a:buSzPts val="2800"/>
              <a:buChar char="–"/>
            </a:pPr>
            <a:r>
              <a:rPr lang="en-GB" dirty="0">
                <a:solidFill>
                  <a:srgbClr val="002060"/>
                </a:solidFill>
              </a:rPr>
              <a:t>Including self-assessment &amp; pointers to relevant trainings</a:t>
            </a:r>
            <a:endParaRPr lang="en-GB" dirty="0"/>
          </a:p>
          <a:p>
            <a:pPr marL="800100" lvl="3" indent="-3429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ts val="2800"/>
              <a:buFont typeface="Arial"/>
              <a:buChar char="•"/>
            </a:pPr>
            <a:endParaRPr lang="en-GB" sz="2400" dirty="0">
              <a:solidFill>
                <a:srgbClr val="002060"/>
              </a:solidFill>
            </a:endParaRPr>
          </a:p>
          <a:p>
            <a:pPr marL="3429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800" b="1" dirty="0">
                <a:solidFill>
                  <a:srgbClr val="002060"/>
                </a:solidFill>
              </a:rPr>
              <a:t>Continuation in context National Platform Open Science</a:t>
            </a:r>
          </a:p>
          <a:p>
            <a:pPr marL="800100" lvl="3" indent="-342900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ts val="2800"/>
              <a:buFont typeface="Arial"/>
              <a:buChar char="•"/>
            </a:pPr>
            <a:r>
              <a:rPr lang="en-GB" sz="2400" dirty="0">
                <a:solidFill>
                  <a:srgbClr val="002060"/>
                </a:solidFill>
              </a:rPr>
              <a:t>Two focal points:  </a:t>
            </a:r>
          </a:p>
          <a:p>
            <a:pPr marL="1257300" lvl="4">
              <a:buClr>
                <a:srgbClr val="002060"/>
              </a:buClr>
              <a:buSzPts val="2800"/>
            </a:pPr>
            <a:r>
              <a:rPr lang="en-GB" sz="2400" dirty="0">
                <a:solidFill>
                  <a:srgbClr val="002060"/>
                </a:solidFill>
              </a:rPr>
              <a:t>establishing nationally endorsed competencies/skills for data stewards</a:t>
            </a:r>
          </a:p>
          <a:p>
            <a:pPr marL="1257300" lvl="4">
              <a:buClr>
                <a:srgbClr val="002060"/>
              </a:buClr>
              <a:buSzPts val="2800"/>
            </a:pPr>
            <a:r>
              <a:rPr lang="en-GB" sz="2400" dirty="0">
                <a:solidFill>
                  <a:srgbClr val="002060"/>
                </a:solidFill>
              </a:rPr>
              <a:t>overview training</a:t>
            </a:r>
            <a:endParaRPr sz="2400" dirty="0"/>
          </a:p>
          <a:p>
            <a:pPr marL="800100" lvl="2" indent="-342900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ts val="2800"/>
            </a:pPr>
            <a:r>
              <a:rPr lang="en-GB" dirty="0">
                <a:solidFill>
                  <a:srgbClr val="002060"/>
                </a:solidFill>
              </a:rPr>
              <a:t>(Further) alignment with LCRDM approach </a:t>
            </a:r>
            <a:endParaRPr dirty="0"/>
          </a:p>
          <a:p>
            <a:pPr marL="800100" lvl="2" indent="-342900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ts val="2800"/>
            </a:pPr>
            <a:r>
              <a:rPr lang="en-GB" dirty="0">
                <a:solidFill>
                  <a:srgbClr val="002060"/>
                </a:solidFill>
              </a:rPr>
              <a:t>Broadening towards other domains and towards Open Science</a:t>
            </a:r>
            <a:endParaRPr dirty="0"/>
          </a:p>
        </p:txBody>
      </p:sp>
      <p:sp>
        <p:nvSpPr>
          <p:cNvPr id="358" name="Google Shape;358;p45"/>
          <p:cNvSpPr txBox="1"/>
          <p:nvPr/>
        </p:nvSpPr>
        <p:spPr>
          <a:xfrm>
            <a:off x="2135560" y="178825"/>
            <a:ext cx="79920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Our next steps</a:t>
            </a:r>
            <a:endParaRPr sz="4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9" name="Google Shape;359;p45" descr="C:\Users\scholtenss\Dropbox\Salome\WERK\5. Presentaties\Pictures\logo_openscienc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60582" y="85565"/>
            <a:ext cx="2167557" cy="13953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16;p17">
            <a:extLst>
              <a:ext uri="{FF2B5EF4-FFF2-40B4-BE49-F238E27FC236}">
                <a16:creationId xmlns:a16="http://schemas.microsoft.com/office/drawing/2014/main" id="{C86EF92E-6DB1-4033-84FA-C2A4DF7285E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842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GB" sz="3200" b="1">
                <a:solidFill>
                  <a:srgbClr val="003183"/>
                </a:solidFill>
                <a:latin typeface="Corbel"/>
                <a:ea typeface="Corbel"/>
                <a:cs typeface="Corbel"/>
                <a:sym typeface="Corbel"/>
              </a:rPr>
              <a:t>Acknowledgements</a:t>
            </a:r>
            <a:endParaRPr/>
          </a:p>
        </p:txBody>
      </p:sp>
      <p:sp>
        <p:nvSpPr>
          <p:cNvPr id="378" name="Google Shape;378;p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381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 sz="240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Core team:</a:t>
            </a:r>
            <a:endParaRPr/>
          </a:p>
          <a:p>
            <a:pPr marL="89535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Char char="•"/>
            </a:pPr>
            <a:r>
              <a:rPr lang="en-GB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UMCG: Salome Scholtens, Marije van der Geest</a:t>
            </a:r>
            <a:endParaRPr/>
          </a:p>
          <a:p>
            <a:pPr marL="895350" lvl="1" indent="-2476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GB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UMCU: Nelly Anbeek, Jasmin Böhmer</a:t>
            </a:r>
            <a:endParaRPr>
              <a:solidFill>
                <a:srgbClr val="00206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895350" lvl="1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orbel"/>
              <a:buChar char="•"/>
            </a:pPr>
            <a:r>
              <a:rPr lang="en-GB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Radboudumc: Mirjam Brullemans</a:t>
            </a:r>
            <a:endParaRPr>
              <a:solidFill>
                <a:srgbClr val="00206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895350" lvl="1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orbel"/>
              <a:buChar char="•"/>
            </a:pPr>
            <a:r>
              <a:rPr lang="en-GB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Radboud University: Mijke Jetten, Inge Slouwerhof</a:t>
            </a:r>
            <a:endParaRPr>
              <a:solidFill>
                <a:srgbClr val="00206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895350" lvl="1" indent="-2476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Corbel"/>
              <a:buChar char="•"/>
            </a:pPr>
            <a:r>
              <a:rPr lang="en-GB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DTL:  Christine Staiger, Celia van Gelder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240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Elevate: Nienke Verdonk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240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The DTL Data Stewards Interest Group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240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ELIXIR-Belgium/VIB: Paula Andrea Martinez, Alexander Botzki</a:t>
            </a:r>
            <a:endParaRPr/>
          </a:p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GB" sz="240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Funders: ZonMw, ELIXIR-NL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  <p:pic>
        <p:nvPicPr>
          <p:cNvPr id="4" name="Google Shape;116;p17">
            <a:extLst>
              <a:ext uri="{FF2B5EF4-FFF2-40B4-BE49-F238E27FC236}">
                <a16:creationId xmlns:a16="http://schemas.microsoft.com/office/drawing/2014/main" id="{24D79103-FB95-4F3E-B3C1-CFE482A7F44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500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49"/>
          <p:cNvSpPr txBox="1"/>
          <p:nvPr/>
        </p:nvSpPr>
        <p:spPr>
          <a:xfrm>
            <a:off x="2135560" y="1525025"/>
            <a:ext cx="79920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3200"/>
              <a:buFont typeface="Calibri"/>
              <a:buNone/>
            </a:pPr>
            <a:r>
              <a:rPr lang="en-GB" sz="5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Thank you!</a:t>
            </a:r>
            <a:endParaRPr/>
          </a:p>
        </p:txBody>
      </p:sp>
      <p:pic>
        <p:nvPicPr>
          <p:cNvPr id="384" name="Google Shape;384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19289" y="3898402"/>
            <a:ext cx="2617333" cy="2617333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49"/>
          <p:cNvSpPr txBox="1"/>
          <p:nvPr/>
        </p:nvSpPr>
        <p:spPr>
          <a:xfrm>
            <a:off x="7302500" y="5588000"/>
            <a:ext cx="3129860" cy="686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183"/>
              </a:buClr>
              <a:buSzPts val="3200"/>
              <a:buFont typeface="Calibri"/>
              <a:buNone/>
            </a:pPr>
            <a:r>
              <a:rPr lang="en-GB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Celia.van.gelder@dtls.nl</a:t>
            </a:r>
            <a:endParaRPr sz="24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" name="Google Shape;116;p17">
            <a:extLst>
              <a:ext uri="{FF2B5EF4-FFF2-40B4-BE49-F238E27FC236}">
                <a16:creationId xmlns:a16="http://schemas.microsoft.com/office/drawing/2014/main" id="{6B1BF04B-5148-463C-90A1-29F78C943B0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709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719403" y="332656"/>
            <a:ext cx="10871200" cy="6480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3600" b="1" i="0" u="none" strike="noStrike" cap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Data Stewardship (DS) </a:t>
            </a:r>
            <a:endParaRPr sz="4800" b="1" dirty="0">
              <a:solidFill>
                <a:srgbClr val="002060"/>
              </a:solidFill>
            </a:endParaRPr>
          </a:p>
        </p:txBody>
      </p:sp>
      <p:sp>
        <p:nvSpPr>
          <p:cNvPr id="141" name="Google Shape;141;p20"/>
          <p:cNvSpPr txBox="1">
            <a:spLocks noGrp="1"/>
          </p:cNvSpPr>
          <p:nvPr>
            <p:ph type="body" idx="1"/>
          </p:nvPr>
        </p:nvSpPr>
        <p:spPr>
          <a:xfrm>
            <a:off x="711200" y="1423991"/>
            <a:ext cx="10871200" cy="4928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GB" sz="3200" i="0" u="none" strike="noStrike" cap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R</a:t>
            </a:r>
            <a:r>
              <a:rPr lang="en-GB" sz="3200" b="0" i="0" u="none" strike="noStrike" cap="none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esponsible planning and executing of all actions on digital data before, during and after a research project, with the aim of optimizing the usability,  reusability and reproducibility of the  resulting data</a:t>
            </a:r>
            <a:endParaRPr sz="3600" dirty="0">
              <a:solidFill>
                <a:srgbClr val="002060"/>
              </a:solidFill>
            </a:endParaRPr>
          </a:p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dirty="0"/>
          </a:p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dirty="0">
              <a:solidFill>
                <a:srgbClr val="002060"/>
              </a:solidFill>
            </a:endParaRPr>
          </a:p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dirty="0"/>
          </a:p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sz="2400" b="1" i="0" u="none" strike="noStrike" cap="none" dirty="0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76200" marR="0" lvl="0" indent="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sz="2400" b="1" i="0" u="none" strike="noStrike" cap="none" dirty="0">
              <a:solidFill>
                <a:schemeClr val="dk2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orbe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2" name="Google Shape;142;p20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7854" y="4784037"/>
            <a:ext cx="2093633" cy="68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0"/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70377" y="4627724"/>
            <a:ext cx="2094138" cy="999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"/>
          <p:cNvSpPr txBox="1">
            <a:spLocks noGrp="1"/>
          </p:cNvSpPr>
          <p:nvPr>
            <p:ph type="body" idx="1"/>
          </p:nvPr>
        </p:nvSpPr>
        <p:spPr>
          <a:xfrm>
            <a:off x="929640" y="1284033"/>
            <a:ext cx="10561320" cy="4763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6200" indent="0">
              <a:lnSpc>
                <a:spcPct val="100000"/>
              </a:lnSpc>
              <a:spcBef>
                <a:spcPts val="640"/>
              </a:spcBef>
              <a:buSzPts val="2400"/>
              <a:buNone/>
            </a:pPr>
            <a:r>
              <a:rPr lang="en-GB" dirty="0">
                <a:solidFill>
                  <a:srgbClr val="002060"/>
                </a:solidFill>
              </a:rPr>
              <a:t>Challenges:</a:t>
            </a:r>
          </a:p>
          <a:p>
            <a:pPr marL="590550" indent="-514350">
              <a:lnSpc>
                <a:spcPct val="100000"/>
              </a:lnSpc>
              <a:spcBef>
                <a:spcPts val="640"/>
              </a:spcBef>
              <a:buSzPts val="2400"/>
            </a:pPr>
            <a:r>
              <a:rPr lang="en-GB" dirty="0">
                <a:solidFill>
                  <a:srgbClr val="002060"/>
                </a:solidFill>
              </a:rPr>
              <a:t>These persons are currently insufficiently available</a:t>
            </a:r>
            <a:endParaRPr dirty="0">
              <a:solidFill>
                <a:srgbClr val="002060"/>
              </a:solidFill>
            </a:endParaRPr>
          </a:p>
          <a:p>
            <a:pPr marL="590550" indent="-514350">
              <a:lnSpc>
                <a:spcPct val="100000"/>
              </a:lnSpc>
              <a:spcBef>
                <a:spcPts val="640"/>
              </a:spcBef>
              <a:buClr>
                <a:srgbClr val="002060"/>
              </a:buClr>
              <a:buSzPts val="2400"/>
            </a:pPr>
            <a:r>
              <a:rPr lang="en-GB" dirty="0">
                <a:solidFill>
                  <a:srgbClr val="002060"/>
                </a:solidFill>
              </a:rPr>
              <a:t>No consensus on what a data steward is or does</a:t>
            </a:r>
            <a:endParaRPr dirty="0">
              <a:solidFill>
                <a:srgbClr val="002060"/>
              </a:solidFill>
            </a:endParaRPr>
          </a:p>
          <a:p>
            <a:pPr marL="590550" indent="-514350">
              <a:lnSpc>
                <a:spcPct val="100000"/>
              </a:lnSpc>
              <a:spcBef>
                <a:spcPts val="640"/>
              </a:spcBef>
              <a:buClr>
                <a:srgbClr val="002060"/>
              </a:buClr>
              <a:buSzPts val="2400"/>
            </a:pPr>
            <a:r>
              <a:rPr lang="en-GB" dirty="0">
                <a:solidFill>
                  <a:srgbClr val="002060"/>
                </a:solidFill>
              </a:rPr>
              <a:t>No job definitions/profiles available (e.g. in UFO)</a:t>
            </a:r>
            <a:endParaRPr dirty="0"/>
          </a:p>
          <a:p>
            <a:pPr marL="590550" indent="-514350">
              <a:lnSpc>
                <a:spcPct val="100000"/>
              </a:lnSpc>
              <a:spcBef>
                <a:spcPts val="640"/>
              </a:spcBef>
              <a:buClr>
                <a:srgbClr val="002060"/>
              </a:buClr>
              <a:buSzPts val="2400"/>
            </a:pPr>
            <a:r>
              <a:rPr lang="en-GB" dirty="0">
                <a:solidFill>
                  <a:srgbClr val="002060"/>
                </a:solidFill>
              </a:rPr>
              <a:t>No/too little tailored education &amp; training</a:t>
            </a:r>
            <a:endParaRPr dirty="0">
              <a:solidFill>
                <a:srgbClr val="002060"/>
              </a:solidFill>
            </a:endParaRPr>
          </a:p>
        </p:txBody>
      </p:sp>
      <p:sp>
        <p:nvSpPr>
          <p:cNvPr id="192" name="Google Shape;192;p24"/>
          <p:cNvSpPr txBox="1">
            <a:spLocks noGrp="1"/>
          </p:cNvSpPr>
          <p:nvPr>
            <p:ph type="sldNum" idx="12"/>
          </p:nvPr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193" name="Google Shape;193;p24"/>
          <p:cNvSpPr txBox="1"/>
          <p:nvPr/>
        </p:nvSpPr>
        <p:spPr>
          <a:xfrm>
            <a:off x="649079" y="178825"/>
            <a:ext cx="1064259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GB" sz="3200" b="1" dirty="0">
                <a:solidFill>
                  <a:srgbClr val="002060"/>
                </a:solidFill>
              </a:rPr>
              <a:t>Capacity building in FAIR data stewardship is needed</a:t>
            </a:r>
            <a:endParaRPr lang="en-GB" sz="32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en-GB" sz="3200" b="1" dirty="0">
                <a:solidFill>
                  <a:srgbClr val="002060"/>
                </a:solidFill>
              </a:rPr>
              <a:t> </a:t>
            </a:r>
            <a:endParaRPr sz="32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Google Shape;194;p24">
            <a:extLst>
              <a:ext uri="{FF2B5EF4-FFF2-40B4-BE49-F238E27FC236}">
                <a16:creationId xmlns:a16="http://schemas.microsoft.com/office/drawing/2014/main" id="{F3BCF1FB-176D-4770-9A0D-ABFE5BCA14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68050" y="4281605"/>
            <a:ext cx="3294643" cy="11230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16;p17">
            <a:extLst>
              <a:ext uri="{FF2B5EF4-FFF2-40B4-BE49-F238E27FC236}">
                <a16:creationId xmlns:a16="http://schemas.microsoft.com/office/drawing/2014/main" id="{0A9AC84E-39CD-42A4-8868-0925F3C00F2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23346" y="6192081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0054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"/>
          <p:cNvSpPr txBox="1">
            <a:spLocks noGrp="1"/>
          </p:cNvSpPr>
          <p:nvPr>
            <p:ph type="body" idx="1"/>
          </p:nvPr>
        </p:nvSpPr>
        <p:spPr>
          <a:xfrm>
            <a:off x="746760" y="1284024"/>
            <a:ext cx="10957560" cy="53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457200"/>
            <a:r>
              <a:rPr lang="en-GB" dirty="0">
                <a:solidFill>
                  <a:srgbClr val="002060"/>
                </a:solidFill>
              </a:rPr>
              <a:t>Define the profile for the data steward as a profession in the sector of Life Science; </a:t>
            </a:r>
          </a:p>
          <a:p>
            <a:pPr indent="-457200"/>
            <a:r>
              <a:rPr lang="en-GB" dirty="0">
                <a:solidFill>
                  <a:srgbClr val="002060"/>
                </a:solidFill>
              </a:rPr>
              <a:t>Reach agreement and obtain endorsement for this profile across the whole Netherlands; </a:t>
            </a:r>
          </a:p>
          <a:p>
            <a:pPr indent="-457200"/>
            <a:r>
              <a:rPr lang="en-GB" dirty="0">
                <a:solidFill>
                  <a:srgbClr val="002060"/>
                </a:solidFill>
              </a:rPr>
              <a:t>Develop curriculum to provide support for this new professional role</a:t>
            </a:r>
          </a:p>
          <a:p>
            <a:pPr indent="-457200"/>
            <a:endParaRPr lang="en-GB" dirty="0">
              <a:solidFill>
                <a:srgbClr val="002060"/>
              </a:solidFill>
            </a:endParaRPr>
          </a:p>
          <a:p>
            <a:pPr indent="-457200"/>
            <a:r>
              <a:rPr lang="en-GB" dirty="0">
                <a:solidFill>
                  <a:srgbClr val="002060"/>
                </a:solidFill>
              </a:rPr>
              <a:t>Core team: DTL/ELIXIR-NL, UMCG/RUG, </a:t>
            </a:r>
            <a:r>
              <a:rPr lang="en-GB" dirty="0" err="1">
                <a:solidFill>
                  <a:srgbClr val="002060"/>
                </a:solidFill>
              </a:rPr>
              <a:t>Radboudumc</a:t>
            </a:r>
            <a:r>
              <a:rPr lang="en-GB" dirty="0">
                <a:solidFill>
                  <a:srgbClr val="002060"/>
                </a:solidFill>
              </a:rPr>
              <a:t>/RU, UMCU</a:t>
            </a:r>
          </a:p>
          <a:p>
            <a:pPr indent="-457200"/>
            <a:r>
              <a:rPr lang="en-GB" dirty="0">
                <a:solidFill>
                  <a:srgbClr val="002060"/>
                </a:solidFill>
              </a:rPr>
              <a:t>Consultation committee with main stakeholders </a:t>
            </a:r>
            <a:endParaRPr lang="en-GB" b="1" i="1" dirty="0">
              <a:solidFill>
                <a:srgbClr val="002060"/>
              </a:solidFill>
            </a:endParaRPr>
          </a:p>
          <a:p>
            <a:pPr marL="0" lvl="0" indent="0" algn="ctr" rtl="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400"/>
              <a:buNone/>
            </a:pPr>
            <a:r>
              <a:rPr lang="en-GB" b="1" i="1" dirty="0">
                <a:solidFill>
                  <a:srgbClr val="002060"/>
                </a:solidFill>
              </a:rPr>
              <a:t>A collaborative approach built on existing expertise</a:t>
            </a:r>
            <a:br>
              <a:rPr lang="en-GB" b="1" i="1" dirty="0">
                <a:solidFill>
                  <a:srgbClr val="002060"/>
                </a:solidFill>
              </a:rPr>
            </a:br>
            <a:endParaRPr dirty="0"/>
          </a:p>
          <a:p>
            <a:pPr marL="0" lvl="0" indent="0" algn="ctr" rtl="0">
              <a:lnSpc>
                <a:spcPct val="200000"/>
              </a:lnSpc>
              <a:spcBef>
                <a:spcPts val="1800"/>
              </a:spcBef>
              <a:spcAft>
                <a:spcPts val="600"/>
              </a:spcAft>
              <a:buClr>
                <a:srgbClr val="000000"/>
              </a:buClr>
              <a:buSzPts val="2400"/>
              <a:buNone/>
            </a:pPr>
            <a:endParaRPr sz="2400" b="1" i="1" dirty="0">
              <a:solidFill>
                <a:srgbClr val="002060"/>
              </a:solidFill>
            </a:endParaRPr>
          </a:p>
        </p:txBody>
      </p:sp>
      <p:sp>
        <p:nvSpPr>
          <p:cNvPr id="200" name="Google Shape;200;p25"/>
          <p:cNvSpPr txBox="1"/>
          <p:nvPr/>
        </p:nvSpPr>
        <p:spPr>
          <a:xfrm>
            <a:off x="576775" y="178825"/>
            <a:ext cx="1095756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r>
              <a:rPr lang="en-GB" sz="3200" b="1" dirty="0">
                <a:solidFill>
                  <a:srgbClr val="003183"/>
                </a:solidFill>
                <a:latin typeface="Calibri"/>
                <a:ea typeface="Calibri"/>
                <a:cs typeface="Calibri"/>
                <a:sym typeface="Calibri"/>
              </a:rPr>
              <a:t>Towards FAIR Data Steward as profession for the Life Sciences</a:t>
            </a:r>
            <a:endParaRPr lang="en-GB" sz="3200"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" name="Google Shape;174;p23">
            <a:extLst>
              <a:ext uri="{FF2B5EF4-FFF2-40B4-BE49-F238E27FC236}">
                <a16:creationId xmlns:a16="http://schemas.microsoft.com/office/drawing/2014/main" id="{658ED30B-6E7F-4D06-BD6A-9D4F2897078B}"/>
              </a:ext>
            </a:extLst>
          </p:cNvPr>
          <p:cNvGrpSpPr/>
          <p:nvPr/>
        </p:nvGrpSpPr>
        <p:grpSpPr>
          <a:xfrm>
            <a:off x="58342" y="6056584"/>
            <a:ext cx="8934855" cy="870275"/>
            <a:chOff x="0" y="0"/>
            <a:chExt cx="7512021" cy="773430"/>
          </a:xfrm>
        </p:grpSpPr>
        <p:pic>
          <p:nvPicPr>
            <p:cNvPr id="6" name="Google Shape;175;p23">
              <a:extLst>
                <a:ext uri="{FF2B5EF4-FFF2-40B4-BE49-F238E27FC236}">
                  <a16:creationId xmlns:a16="http://schemas.microsoft.com/office/drawing/2014/main" id="{BB58C2F8-FE39-4C58-81AE-778AED0F3149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455577" y="226032"/>
              <a:ext cx="1025525" cy="3346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176;p23">
              <a:extLst>
                <a:ext uri="{FF2B5EF4-FFF2-40B4-BE49-F238E27FC236}">
                  <a16:creationId xmlns:a16="http://schemas.microsoft.com/office/drawing/2014/main" id="{1428BF40-C807-467A-8CF9-BDFB896E7863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0" y="236306"/>
              <a:ext cx="1162685" cy="273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77;p23">
              <a:extLst>
                <a:ext uri="{FF2B5EF4-FFF2-40B4-BE49-F238E27FC236}">
                  <a16:creationId xmlns:a16="http://schemas.microsoft.com/office/drawing/2014/main" id="{456E6B1E-19D5-44FD-B5D4-61BB7CE2885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342508" y="174661"/>
              <a:ext cx="1821180" cy="3848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Google Shape;178;p23">
              <a:extLst>
                <a:ext uri="{FF2B5EF4-FFF2-40B4-BE49-F238E27FC236}">
                  <a16:creationId xmlns:a16="http://schemas.microsoft.com/office/drawing/2014/main" id="{D35E860A-C5EA-474D-A405-4F70ADFE5502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626831" y="143839"/>
              <a:ext cx="885190" cy="42100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179;p23">
              <a:extLst>
                <a:ext uri="{FF2B5EF4-FFF2-40B4-BE49-F238E27FC236}">
                  <a16:creationId xmlns:a16="http://schemas.microsoft.com/office/drawing/2014/main" id="{A9E780FB-4532-4CBC-80E4-871CE1F72AAE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181582" y="0"/>
              <a:ext cx="1162685" cy="7734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Google Shape;180;p23">
              <a:extLst>
                <a:ext uri="{FF2B5EF4-FFF2-40B4-BE49-F238E27FC236}">
                  <a16:creationId xmlns:a16="http://schemas.microsoft.com/office/drawing/2014/main" id="{2861B5BF-DB13-4C02-AB66-B1BEEBCAE542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160979" y="154113"/>
              <a:ext cx="1094105" cy="52895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Google Shape;181;p23">
            <a:extLst>
              <a:ext uri="{FF2B5EF4-FFF2-40B4-BE49-F238E27FC236}">
                <a16:creationId xmlns:a16="http://schemas.microsoft.com/office/drawing/2014/main" id="{6B05D4D4-08D0-4056-9B20-0E8B3FA7B3E4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9166528" y="6179040"/>
            <a:ext cx="1217603" cy="535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82;p23" descr="C:\Users\scholtenss\Dropbox\Salome\WERK\Presentaties\Pictures\zonmw-logo.png">
            <a:extLst>
              <a:ext uri="{FF2B5EF4-FFF2-40B4-BE49-F238E27FC236}">
                <a16:creationId xmlns:a16="http://schemas.microsoft.com/office/drawing/2014/main" id="{55370BDC-6EA3-4DF8-A80A-A8BBF37CF713}"/>
              </a:ext>
            </a:extLst>
          </p:cNvPr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0515421" y="6355450"/>
            <a:ext cx="1569413" cy="416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0432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6"/>
          <p:cNvSpPr txBox="1">
            <a:spLocks noGrp="1"/>
          </p:cNvSpPr>
          <p:nvPr>
            <p:ph type="body" idx="1"/>
          </p:nvPr>
        </p:nvSpPr>
        <p:spPr>
          <a:xfrm>
            <a:off x="1005840" y="1225791"/>
            <a:ext cx="10500360" cy="531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2060"/>
              </a:buClr>
              <a:buSzPts val="2800"/>
              <a:buChar char="•"/>
            </a:pPr>
            <a:r>
              <a:rPr lang="en-GB" sz="3200" dirty="0">
                <a:solidFill>
                  <a:srgbClr val="002060"/>
                </a:solidFill>
              </a:rPr>
              <a:t>The content was defined in multiple iterative cycles</a:t>
            </a:r>
            <a:endParaRPr sz="3200" dirty="0"/>
          </a:p>
          <a:p>
            <a:pPr>
              <a:buClr>
                <a:srgbClr val="002060"/>
              </a:buClr>
              <a:buSzPts val="2800"/>
            </a:pPr>
            <a:r>
              <a:rPr lang="en-GB" sz="3200" dirty="0">
                <a:solidFill>
                  <a:srgbClr val="002060"/>
                </a:solidFill>
              </a:rPr>
              <a:t> In general following these steps: </a:t>
            </a:r>
            <a:endParaRPr sz="32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800" dirty="0">
                <a:solidFill>
                  <a:srgbClr val="002060"/>
                </a:solidFill>
              </a:rPr>
              <a:t>Analysis of about 40 job descriptions</a:t>
            </a:r>
            <a:endParaRPr sz="28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800" dirty="0">
                <a:solidFill>
                  <a:srgbClr val="002060"/>
                </a:solidFill>
              </a:rPr>
              <a:t>Analysing and mapping existing data stewardship competency frameworks (</a:t>
            </a:r>
            <a:r>
              <a:rPr lang="en-GB" sz="2800" dirty="0" err="1">
                <a:solidFill>
                  <a:srgbClr val="002060"/>
                </a:solidFill>
              </a:rPr>
              <a:t>EOSCpilot</a:t>
            </a:r>
            <a:r>
              <a:rPr lang="en-GB" sz="2800" dirty="0">
                <a:solidFill>
                  <a:srgbClr val="002060"/>
                </a:solidFill>
              </a:rPr>
              <a:t>, Purdue, DAMA, EDISON) and to the FAIR principles</a:t>
            </a:r>
            <a:endParaRPr sz="2800" i="1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800" dirty="0">
                <a:solidFill>
                  <a:srgbClr val="002060"/>
                </a:solidFill>
              </a:rPr>
              <a:t>Discussions with Consultation Committee</a:t>
            </a:r>
            <a:endParaRPr sz="2800" dirty="0"/>
          </a:p>
          <a:p>
            <a: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Font typeface="Courier New"/>
              <a:buChar char="o"/>
            </a:pPr>
            <a:r>
              <a:rPr lang="en-GB" sz="2800" dirty="0">
                <a:solidFill>
                  <a:srgbClr val="002060"/>
                </a:solidFill>
              </a:rPr>
              <a:t>Consultation of persons with data steward functions/roles, </a:t>
            </a:r>
            <a:r>
              <a:rPr lang="en-GB" sz="2800" dirty="0" err="1">
                <a:solidFill>
                  <a:srgbClr val="002060"/>
                </a:solidFill>
              </a:rPr>
              <a:t>a.o.</a:t>
            </a:r>
            <a:r>
              <a:rPr lang="en-GB" sz="2800" dirty="0">
                <a:solidFill>
                  <a:srgbClr val="002060"/>
                </a:solidFill>
              </a:rPr>
              <a:t> from the DTL Data Stewards Interest Group</a:t>
            </a:r>
          </a:p>
          <a:p>
            <a:pPr>
              <a:spcBef>
                <a:spcPts val="500"/>
              </a:spcBef>
              <a:buFont typeface="Courier New"/>
              <a:buChar char="o"/>
            </a:pPr>
            <a:r>
              <a:rPr lang="en-GB" sz="3200" dirty="0">
                <a:solidFill>
                  <a:srgbClr val="002060"/>
                </a:solidFill>
              </a:rPr>
              <a:t>https://zenodo.org/communities/nl-ds-pd-ls/ </a:t>
            </a:r>
            <a:endParaRPr lang="en-GB" sz="3200" dirty="0"/>
          </a:p>
          <a:p>
            <a:pPr marL="114300" indent="0">
              <a:spcBef>
                <a:spcPts val="500"/>
              </a:spcBef>
              <a:buNone/>
            </a:pPr>
            <a:endParaRPr sz="3200" dirty="0"/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br>
              <a:rPr lang="en-GB" sz="2400" dirty="0"/>
            </a:br>
            <a:endParaRPr sz="2400" b="1" dirty="0">
              <a:solidFill>
                <a:srgbClr val="002060"/>
              </a:solidFill>
            </a:endParaRPr>
          </a:p>
        </p:txBody>
      </p:sp>
      <p:sp>
        <p:nvSpPr>
          <p:cNvPr id="207" name="Google Shape;207;p26"/>
          <p:cNvSpPr txBox="1"/>
          <p:nvPr/>
        </p:nvSpPr>
        <p:spPr>
          <a:xfrm>
            <a:off x="2135560" y="178825"/>
            <a:ext cx="79920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2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Method</a:t>
            </a:r>
            <a:endParaRPr sz="32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8" name="Google Shape;208;p26" descr="C:\Users\scholtenss\Dropbox\Salome\WERK\5. Presentaties\Pictures\images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93822" y="198850"/>
            <a:ext cx="1721585" cy="1713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6;p17">
            <a:extLst>
              <a:ext uri="{FF2B5EF4-FFF2-40B4-BE49-F238E27FC236}">
                <a16:creationId xmlns:a16="http://schemas.microsoft.com/office/drawing/2014/main" id="{CFE0E7D7-4050-4B49-BDF2-D9A37F6B0C5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0653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8"/>
          <p:cNvSpPr txBox="1">
            <a:spLocks noGrp="1"/>
          </p:cNvSpPr>
          <p:nvPr>
            <p:ph type="body" idx="1"/>
          </p:nvPr>
        </p:nvSpPr>
        <p:spPr>
          <a:xfrm>
            <a:off x="1125415" y="1241820"/>
            <a:ext cx="10597662" cy="557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indent="-381000">
              <a:lnSpc>
                <a:spcPct val="115000"/>
              </a:lnSpc>
              <a:spcBef>
                <a:spcPts val="0"/>
              </a:spcBef>
              <a:buClr>
                <a:srgbClr val="002060"/>
              </a:buClr>
              <a:buSzPts val="2400"/>
              <a:buFont typeface="Corbel"/>
              <a:buChar char="•"/>
            </a:pPr>
            <a:r>
              <a:rPr lang="en-GB" dirty="0">
                <a:solidFill>
                  <a:srgbClr val="FF3399"/>
                </a:solidFill>
                <a:latin typeface="Calibri"/>
                <a:ea typeface="Calibri"/>
                <a:cs typeface="Calibri"/>
                <a:sym typeface="Calibri"/>
              </a:rPr>
              <a:t>Data Steward Policies </a:t>
            </a: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 institute and policy focused </a:t>
            </a:r>
            <a:endParaRPr dirty="0"/>
          </a:p>
          <a:p>
            <a:pPr indent="-381000">
              <a:lnSpc>
                <a:spcPct val="115000"/>
              </a:lnSpc>
              <a:spcBef>
                <a:spcPts val="0"/>
              </a:spcBef>
              <a:buClr>
                <a:srgbClr val="002060"/>
              </a:buClr>
              <a:buSzPts val="2400"/>
              <a:buFont typeface="Corbel"/>
              <a:buChar char="•"/>
            </a:pPr>
            <a:r>
              <a:rPr lang="en-GB" dirty="0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Data steward Research</a:t>
            </a: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project and research focused </a:t>
            </a:r>
            <a:endParaRPr dirty="0"/>
          </a:p>
          <a:p>
            <a:pPr indent="-381000">
              <a:lnSpc>
                <a:spcPct val="115000"/>
              </a:lnSpc>
              <a:spcBef>
                <a:spcPts val="0"/>
              </a:spcBef>
              <a:buClr>
                <a:srgbClr val="002060"/>
              </a:buClr>
              <a:buSzPts val="2400"/>
              <a:buFont typeface="Corbel"/>
              <a:buChar char="•"/>
            </a:pPr>
            <a:r>
              <a:rPr lang="en-GB" dirty="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rPr>
              <a:t>Data Steward Infrastructure </a:t>
            </a: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- data and e-infrastructure focussed</a:t>
            </a:r>
            <a:endParaRPr dirty="0"/>
          </a:p>
          <a:p>
            <a:pPr marL="533400" lvl="1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None/>
            </a:pPr>
            <a:endParaRPr sz="28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orbel"/>
              <a:buChar char="•"/>
            </a:pP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Knowledge areas: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None/>
            </a:pP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	Policy/strategy 				Compliance		Alignment with FAIR data principles	Services		Infrastructure				Knowledge</a:t>
            </a:r>
            <a:endParaRPr dirty="0"/>
          </a:p>
          <a:p>
            <a:pPr marL="76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None/>
            </a:pPr>
            <a:r>
              <a:rPr lang="en-GB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	Network					Data archiving </a:t>
            </a:r>
            <a:endParaRPr sz="3200" dirty="0"/>
          </a:p>
          <a:p>
            <a:pPr marL="914400" lvl="1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orbel"/>
              <a:buNone/>
            </a:pPr>
            <a:endParaRPr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orbel"/>
              <a:buNone/>
            </a:pPr>
            <a:endParaRPr sz="24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28"/>
          <p:cNvSpPr txBox="1"/>
          <p:nvPr/>
        </p:nvSpPr>
        <p:spPr>
          <a:xfrm>
            <a:off x="2135560" y="178825"/>
            <a:ext cx="79920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3 Data Steward </a:t>
            </a:r>
            <a:r>
              <a:rPr lang="en-GB" sz="36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Types</a:t>
            </a:r>
            <a:endParaRPr sz="36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" name="Google Shape;116;p17">
            <a:extLst>
              <a:ext uri="{FF2B5EF4-FFF2-40B4-BE49-F238E27FC236}">
                <a16:creationId xmlns:a16="http://schemas.microsoft.com/office/drawing/2014/main" id="{EA564F62-EC43-4469-9350-BEF471EA44A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6207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/>
          <p:nvPr/>
        </p:nvSpPr>
        <p:spPr>
          <a:xfrm>
            <a:off x="7664105" y="295829"/>
            <a:ext cx="6924431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sng" strike="noStrike" cap="none">
                <a:solidFill>
                  <a:schemeClr val="hlink"/>
                </a:solidFill>
                <a:latin typeface="Corbel"/>
                <a:ea typeface="Corbel"/>
                <a:cs typeface="Corbel"/>
                <a:sym typeface="Corbel"/>
                <a:hlinkClick r:id="rId3"/>
              </a:rPr>
              <a:t>Source:  </a:t>
            </a:r>
            <a:r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https://doi.org/10.5281/zenodo.3243910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sng" strike="noStrike" cap="none">
              <a:solidFill>
                <a:schemeClr val="hlink"/>
              </a:solidFill>
              <a:latin typeface="Corbel"/>
              <a:ea typeface="Corbel"/>
              <a:cs typeface="Corbel"/>
              <a:sym typeface="Corbel"/>
              <a:hlinkClick r:id="rId3"/>
            </a:endParaRPr>
          </a:p>
        </p:txBody>
      </p:sp>
      <p:sp>
        <p:nvSpPr>
          <p:cNvPr id="237" name="Google Shape;237;p30"/>
          <p:cNvSpPr txBox="1"/>
          <p:nvPr/>
        </p:nvSpPr>
        <p:spPr>
          <a:xfrm>
            <a:off x="1247285" y="80386"/>
            <a:ext cx="79920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6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Data steward landscape</a:t>
            </a:r>
            <a:endParaRPr sz="36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8" name="Google Shape;238;p30" descr="A close up of text on a white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40783" y="1118545"/>
            <a:ext cx="7258167" cy="5443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6;p17">
            <a:extLst>
              <a:ext uri="{FF2B5EF4-FFF2-40B4-BE49-F238E27FC236}">
                <a16:creationId xmlns:a16="http://schemas.microsoft.com/office/drawing/2014/main" id="{D32C2229-3F4B-4598-81A2-E5FAF940A22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8608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35684-5761-4C6A-9A8B-0B0741D40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4446"/>
            <a:ext cx="10515600" cy="1325563"/>
          </a:xfrm>
        </p:spPr>
        <p:txBody>
          <a:bodyPr/>
          <a:lstStyle/>
          <a:p>
            <a:r>
              <a:rPr lang="en-GB" sz="3600" b="1" dirty="0">
                <a:solidFill>
                  <a:srgbClr val="002060"/>
                </a:solidFill>
              </a:rPr>
              <a:t>Life Science Data Steward Function Matrices (v1.2)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419112-68FD-4548-9CE4-9064EA9AD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59855"/>
            <a:ext cx="10515600" cy="4351338"/>
          </a:xfrm>
        </p:spPr>
        <p:txBody>
          <a:bodyPr/>
          <a:lstStyle/>
          <a:p>
            <a:pPr marL="342900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</a:rPr>
              <a:t>For  3 types of Data Stewards and 8 knowledge areas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</a:rPr>
              <a:t>Matrices contain 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</a:rPr>
              <a:t>Responsibilities &amp; tasks, 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</a:rPr>
              <a:t>Knowledge, skills and abilities (KSAs)</a:t>
            </a:r>
          </a:p>
          <a:p>
            <a:pPr marL="800100" lvl="1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</a:rPr>
              <a:t>Learning  objectives (including Bloom’s levels)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Matrices well received, both nationally and internationally, and in different domains</a:t>
            </a:r>
            <a:endParaRPr lang="en-GB" dirty="0"/>
          </a:p>
          <a:p>
            <a:pPr marL="342900" lvl="0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It is a living document  and feedback from </a:t>
            </a:r>
            <a:br>
              <a:rPr lang="en-GB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n-GB" dirty="0">
                <a:solidFill>
                  <a:srgbClr val="002060"/>
                </a:solidFill>
                <a:latin typeface="Corbel"/>
                <a:ea typeface="Corbel"/>
                <a:cs typeface="Corbel"/>
                <a:sym typeface="Corbel"/>
              </a:rPr>
              <a:t>the community is being incorporated</a:t>
            </a:r>
          </a:p>
          <a:p>
            <a:pPr marL="342900">
              <a:lnSpc>
                <a:spcPct val="100000"/>
              </a:lnSpc>
              <a:spcBef>
                <a:spcPts val="0"/>
              </a:spcBef>
              <a:buSzPts val="2200"/>
            </a:pPr>
            <a:r>
              <a:rPr lang="en-GB" dirty="0">
                <a:solidFill>
                  <a:srgbClr val="002060"/>
                </a:solidFill>
              </a:rPr>
              <a:t>https://doi.org/10.5281/zenodo.3239080</a:t>
            </a:r>
          </a:p>
          <a:p>
            <a:pPr marL="342900" lvl="0">
              <a:lnSpc>
                <a:spcPct val="100000"/>
              </a:lnSpc>
              <a:spcBef>
                <a:spcPts val="0"/>
              </a:spcBef>
              <a:buSzPts val="2200"/>
            </a:pPr>
            <a:endParaRPr lang="en-GB" dirty="0">
              <a:solidFill>
                <a:srgbClr val="00206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lvl="0">
              <a:lnSpc>
                <a:spcPct val="100000"/>
              </a:lnSpc>
              <a:spcBef>
                <a:spcPts val="0"/>
              </a:spcBef>
              <a:buSzPts val="2200"/>
            </a:pPr>
            <a:endParaRPr lang="en-GB" dirty="0">
              <a:solidFill>
                <a:srgbClr val="002060"/>
              </a:solidFill>
              <a:latin typeface="Corbel"/>
              <a:ea typeface="Corbel"/>
              <a:cs typeface="Corbel"/>
              <a:sym typeface="Corbel"/>
            </a:endParaRPr>
          </a:p>
          <a:p>
            <a:pPr marL="342900" lvl="0">
              <a:lnSpc>
                <a:spcPct val="100000"/>
              </a:lnSpc>
              <a:spcBef>
                <a:spcPts val="0"/>
              </a:spcBef>
              <a:buSzPts val="2200"/>
            </a:pPr>
            <a:endParaRPr lang="en-GB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GB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GB" dirty="0"/>
          </a:p>
          <a:p>
            <a:pPr marL="114300" indent="0">
              <a:buNone/>
            </a:pPr>
            <a:endParaRPr lang="en-GB" dirty="0"/>
          </a:p>
        </p:txBody>
      </p:sp>
      <p:pic>
        <p:nvPicPr>
          <p:cNvPr id="5" name="Google Shape;313;p39" descr="C:\Users\scholtenss\Dropbox\Salome\WERK\5. Presentaties\Pictures\new doc 2019-06-11 10.32.02_1.jpg">
            <a:extLst>
              <a:ext uri="{FF2B5EF4-FFF2-40B4-BE49-F238E27FC236}">
                <a16:creationId xmlns:a16="http://schemas.microsoft.com/office/drawing/2014/main" id="{64B0375C-4463-407C-8748-1B2926B5F935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 rot="-5400000">
            <a:off x="7735953" y="3822197"/>
            <a:ext cx="1585714" cy="1861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14;p39" descr="C:\Users\scholtenss\Dropbox\Salome\WERK\5. Presentaties\Pictures\IMG_5075.jpg">
            <a:extLst>
              <a:ext uri="{FF2B5EF4-FFF2-40B4-BE49-F238E27FC236}">
                <a16:creationId xmlns:a16="http://schemas.microsoft.com/office/drawing/2014/main" id="{F71CD634-64CB-4A0C-8841-0EF13350AEC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806689" y="3973242"/>
            <a:ext cx="1861489" cy="13961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16;p17">
            <a:extLst>
              <a:ext uri="{FF2B5EF4-FFF2-40B4-BE49-F238E27FC236}">
                <a16:creationId xmlns:a16="http://schemas.microsoft.com/office/drawing/2014/main" id="{17FE694E-35F5-432C-AE87-50CF7BDF345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2175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" name="Google Shape;306;p38"/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0341" y="1437464"/>
            <a:ext cx="10825702" cy="468612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635684-5761-4C6A-9A8B-0B0741D40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Life Science Data Steward Function Matrix </a:t>
            </a:r>
            <a:r>
              <a:rPr lang="en-GB" sz="3600" dirty="0"/>
              <a:t>(v1.2)</a:t>
            </a:r>
          </a:p>
        </p:txBody>
      </p:sp>
      <p:pic>
        <p:nvPicPr>
          <p:cNvPr id="7" name="Google Shape;116;p17">
            <a:extLst>
              <a:ext uri="{FF2B5EF4-FFF2-40B4-BE49-F238E27FC236}">
                <a16:creationId xmlns:a16="http://schemas.microsoft.com/office/drawing/2014/main" id="{5A29BCD4-A868-45B7-8C3C-1C136FCA8CF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576276" y="6168243"/>
            <a:ext cx="1219767" cy="37654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1CE9BD7-39D1-44D5-A97B-4FB72F8C7BD6}"/>
              </a:ext>
            </a:extLst>
          </p:cNvPr>
          <p:cNvSpPr/>
          <p:nvPr/>
        </p:nvSpPr>
        <p:spPr>
          <a:xfrm>
            <a:off x="4249982" y="6313734"/>
            <a:ext cx="36920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>
              <a:buSzPts val="2200"/>
            </a:pPr>
            <a:r>
              <a:rPr lang="en-GB" dirty="0">
                <a:solidFill>
                  <a:srgbClr val="002060"/>
                </a:solidFill>
              </a:rPr>
              <a:t>https://doi.org/10.5281/zenodo.3239080</a:t>
            </a:r>
          </a:p>
        </p:txBody>
      </p:sp>
    </p:spTree>
    <p:extLst>
      <p:ext uri="{BB962C8B-B14F-4D97-AF65-F5344CB8AC3E}">
        <p14:creationId xmlns:p14="http://schemas.microsoft.com/office/powerpoint/2010/main" val="34559313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Kantoorthema">
  <a:themeElements>
    <a:clrScheme name="Kantoor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560</Words>
  <Application>Microsoft Office PowerPoint</Application>
  <PresentationFormat>Widescreen</PresentationFormat>
  <Paragraphs>102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Verdana</vt:lpstr>
      <vt:lpstr>Merriweather Sans</vt:lpstr>
      <vt:lpstr>Calibri</vt:lpstr>
      <vt:lpstr>Courier New</vt:lpstr>
      <vt:lpstr>Corbel</vt:lpstr>
      <vt:lpstr>Kantoorthema</vt:lpstr>
      <vt:lpstr>1_Kantoorthema</vt:lpstr>
      <vt:lpstr> Towards FAIR Data Steward as profession (in  the Life Sciences)  Open Science Fair, Porto September17, 2019   Celia van Gelder, Programme Manager DTL Learning/ELIXIR-NL Training</vt:lpstr>
      <vt:lpstr>Data Stewardship (DS)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Life Science Data Steward Function Matrices (v1.2)</vt:lpstr>
      <vt:lpstr>Life Science Data Steward Function Matrix (v1.2)</vt:lpstr>
      <vt:lpstr>PowerPoint Presentation</vt:lpstr>
      <vt:lpstr>Acknowledgements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ZonMw project Towards FAIR Data Steward as profession for the Life Sciences  RD-NL Course June 27, 2019   Celia van Gelder, Programme Manager DTL Learning/ELIXIR-NL Training</dc:title>
  <cp:lastModifiedBy>Celia van Gelder</cp:lastModifiedBy>
  <cp:revision>23</cp:revision>
  <dcterms:modified xsi:type="dcterms:W3CDTF">2019-09-17T07:04:18Z</dcterms:modified>
</cp:coreProperties>
</file>